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9" r:id="rId4"/>
    <p:sldId id="273" r:id="rId5"/>
    <p:sldId id="272" r:id="rId6"/>
    <p:sldId id="276" r:id="rId7"/>
    <p:sldId id="275" r:id="rId8"/>
    <p:sldId id="274" r:id="rId9"/>
    <p:sldId id="277" r:id="rId10"/>
    <p:sldId id="278" r:id="rId11"/>
    <p:sldId id="279" r:id="rId12"/>
  </p:sldIdLst>
  <p:sldSz cx="9144000" cy="6858000" type="screen4x3"/>
  <p:notesSz cx="6797675" cy="9926638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-1474" y="-91"/>
      </p:cViewPr>
      <p:guideLst>
        <p:guide orient="horz" pos="2160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AC0C24-76DB-4EBC-9D51-73DC62ED7EB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2023/9/20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pPr lvl="0" algn="r" eaLnBrk="1" hangingPunct="1">
                <a:buNone/>
              </a:pPr>
              <a:t>‹#›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7411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pPr lvl="0" algn="r" eaLnBrk="1" hangingPunct="1"/>
              <a:t>1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9459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pPr lvl="0" algn="r" eaLnBrk="1" hangingPunct="1"/>
              <a:t>2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9459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pPr lvl="0" algn="r" eaLnBrk="1" hangingPunct="1"/>
              <a:t>3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9459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pPr lvl="0" algn="r" eaLnBrk="1" hangingPunct="1"/>
              <a:t>4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9459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pPr lvl="0" algn="r" eaLnBrk="1" hangingPunct="1"/>
              <a:t>5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9459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pPr lvl="0" algn="r" eaLnBrk="1" hangingPunct="1"/>
              <a:t>6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9459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pPr lvl="0" algn="r" eaLnBrk="1" hangingPunct="1"/>
              <a:t>7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9459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pPr lvl="0" algn="r" eaLnBrk="1" hangingPunct="1"/>
              <a:t>8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5D6973F-E145-4BA0-B9AD-C17713E9BE4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2023/9/20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5D6973F-E145-4BA0-B9AD-C17713E9BE4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2023/9/20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5D6973F-E145-4BA0-B9AD-C17713E9BE4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2023/9/20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3" name="组合 7"/>
          <p:cNvGrpSpPr/>
          <p:nvPr userDrawn="1"/>
        </p:nvGrpSpPr>
        <p:grpSpPr>
          <a:xfrm>
            <a:off x="0" y="369888"/>
            <a:ext cx="2717800" cy="504825"/>
            <a:chOff x="0" y="403994"/>
            <a:chExt cx="3623987" cy="504056"/>
          </a:xfrm>
        </p:grpSpPr>
        <p:sp>
          <p:nvSpPr>
            <p:cNvPr id="9" name="PA-5-Point Star 2"/>
            <p:cNvSpPr/>
            <p:nvPr>
              <p:custDataLst>
                <p:tags r:id="rId3"/>
              </p:custDataLst>
            </p:nvPr>
          </p:nvSpPr>
          <p:spPr bwMode="auto">
            <a:xfrm>
              <a:off x="3120185" y="403994"/>
              <a:ext cx="503802" cy="504056"/>
            </a:xfrm>
            <a:prstGeom prst="star5">
              <a:avLst>
                <a:gd name="adj" fmla="val 22517"/>
                <a:gd name="hf" fmla="val 105146"/>
                <a:gd name="vf" fmla="val 110557"/>
              </a:avLst>
            </a:prstGeom>
            <a:solidFill>
              <a:srgbClr val="BD0808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5130" name="PA-直接连接符 5"/>
            <p:cNvCxnSpPr/>
            <p:nvPr>
              <p:custDataLst>
                <p:tags r:id="rId4"/>
              </p:custDataLst>
            </p:nvPr>
          </p:nvCxnSpPr>
          <p:spPr>
            <a:xfrm>
              <a:off x="0" y="656022"/>
              <a:ext cx="3275996" cy="0"/>
            </a:xfrm>
            <a:prstGeom prst="line">
              <a:avLst/>
            </a:prstGeom>
            <a:ln w="28575" cap="flat" cmpd="sng">
              <a:solidFill>
                <a:srgbClr val="BD0808"/>
              </a:solidFill>
              <a:prstDash val="solid"/>
              <a:headEnd type="none" w="med" len="med"/>
              <a:tailEnd type="none" w="med" len="med"/>
            </a:ln>
          </p:spPr>
        </p:cxnSp>
      </p:grpSp>
      <p:grpSp>
        <p:nvGrpSpPr>
          <p:cNvPr id="5124" name="组合 10"/>
          <p:cNvGrpSpPr/>
          <p:nvPr userDrawn="1"/>
        </p:nvGrpSpPr>
        <p:grpSpPr>
          <a:xfrm flipH="1">
            <a:off x="6351588" y="369888"/>
            <a:ext cx="2717800" cy="504825"/>
            <a:chOff x="0" y="403994"/>
            <a:chExt cx="3623987" cy="504056"/>
          </a:xfrm>
        </p:grpSpPr>
        <p:sp>
          <p:nvSpPr>
            <p:cNvPr id="12" name="PA-5-Point Star 2"/>
            <p:cNvSpPr/>
            <p:nvPr>
              <p:custDataLst>
                <p:tags r:id="rId1"/>
              </p:custDataLst>
            </p:nvPr>
          </p:nvSpPr>
          <p:spPr bwMode="auto">
            <a:xfrm>
              <a:off x="3120185" y="403994"/>
              <a:ext cx="503802" cy="504056"/>
            </a:xfrm>
            <a:prstGeom prst="star5">
              <a:avLst>
                <a:gd name="adj" fmla="val 22517"/>
                <a:gd name="hf" fmla="val 105146"/>
                <a:gd name="vf" fmla="val 110557"/>
              </a:avLst>
            </a:prstGeom>
            <a:solidFill>
              <a:srgbClr val="BD0808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5128" name="PA-直接连接符 5"/>
            <p:cNvCxnSpPr/>
            <p:nvPr>
              <p:custDataLst>
                <p:tags r:id="rId2"/>
              </p:custDataLst>
            </p:nvPr>
          </p:nvCxnSpPr>
          <p:spPr>
            <a:xfrm>
              <a:off x="0" y="656022"/>
              <a:ext cx="3275996" cy="0"/>
            </a:xfrm>
            <a:prstGeom prst="line">
              <a:avLst/>
            </a:prstGeom>
            <a:ln w="28575" cap="flat" cmpd="sng">
              <a:solidFill>
                <a:srgbClr val="BD0808"/>
              </a:solidFill>
              <a:prstDash val="solid"/>
              <a:headEnd type="none" w="med" len="med"/>
              <a:tailEnd type="none" w="med" len="med"/>
            </a:ln>
          </p:spPr>
        </p:cxn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5D6973F-E145-4BA0-B9AD-C17713E9BE4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2023/9/20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5D6973F-E145-4BA0-B9AD-C17713E9BE4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2023/9/20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5D6973F-E145-4BA0-B9AD-C17713E9BE4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2023/9/20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5D6973F-E145-4BA0-B9AD-C17713E9BE4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2023/9/20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5D6973F-E145-4BA0-B9AD-C17713E9BE4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2023/9/20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5D6973F-E145-4BA0-B9AD-C17713E9BE4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2023/9/20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5D6973F-E145-4BA0-B9AD-C17713E9BE4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2023/9/20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5D6973F-E145-4BA0-B9AD-C17713E9BE4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2023/9/20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5D6973F-E145-4BA0-B9AD-C17713E9BE4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2023/9/20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5D6973F-E145-4BA0-B9AD-C17713E9BE4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2023/9/20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Administrator\Desktop\1.jpg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8" y="209550"/>
            <a:ext cx="1928812" cy="2163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矩形 28"/>
          <p:cNvSpPr/>
          <p:nvPr/>
        </p:nvSpPr>
        <p:spPr>
          <a:xfrm>
            <a:off x="2286000" y="3105150"/>
            <a:ext cx="457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Franklin Gothic Book" panose="020B0503020102020204" pitchFamily="34" charset="0"/>
            </a:endParaRPr>
          </a:p>
        </p:txBody>
      </p:sp>
      <p:sp>
        <p:nvSpPr>
          <p:cNvPr id="30" name="Aitds3"/>
          <p:cNvSpPr txBox="1"/>
          <p:nvPr>
            <p:custDataLst>
              <p:tags r:id="rId1"/>
            </p:custDataLst>
          </p:nvPr>
        </p:nvSpPr>
        <p:spPr>
          <a:xfrm>
            <a:off x="428596" y="2857496"/>
            <a:ext cx="850112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zh-CN" altLang="en-US" sz="5400" b="1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+mn-lt"/>
                <a:ea typeface="+mn-ea"/>
                <a:sym typeface="Franklin Gothic Book" panose="020B0503020102020204" pitchFamily="34" charset="0"/>
              </a:rPr>
              <a:t>平罗法院调解员简历</a:t>
            </a:r>
            <a:endParaRPr kumimoji="0" lang="en-US" altLang="zh-CN" sz="5400" b="1" kern="1200" cap="none" spc="0" normalizeH="0" baseline="0" noProof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+mn-lt"/>
              <a:ea typeface="+mn-ea"/>
              <a:cs typeface="+mn-cs"/>
              <a:sym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5286388"/>
            <a:ext cx="578647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制作单位：平罗县人民法院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28595" y="1000114"/>
          <a:ext cx="8143933" cy="507208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90651"/>
                <a:gridCol w="1310824"/>
                <a:gridCol w="1725410"/>
                <a:gridCol w="1725410"/>
                <a:gridCol w="2691638"/>
              </a:tblGrid>
              <a:tr h="25335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/>
                        <a:t>序号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/>
                        <a:t>调解员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/>
                        <a:t>时间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/>
                        <a:t>收案数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/>
                        <a:t>调解成功数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</a:tr>
              <a:tr h="345017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 smtClean="0"/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latin typeface="仿宋_GB2312"/>
                        </a:rPr>
                        <a:t>罗静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/>
                        <a:t>1</a:t>
                      </a:r>
                      <a:r>
                        <a:rPr lang="zh-CN" altLang="en-US" sz="1600" u="none" strike="noStrike" dirty="0"/>
                        <a:t>月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</a:tr>
              <a:tr h="34501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/>
                        <a:t>2</a:t>
                      </a:r>
                      <a:r>
                        <a:rPr lang="zh-CN" altLang="en-US" sz="1600" u="none" strike="noStrike" dirty="0"/>
                        <a:t>月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</a:tr>
              <a:tr h="34501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/>
                        <a:t>3</a:t>
                      </a:r>
                      <a:r>
                        <a:rPr lang="zh-CN" altLang="en-US" sz="1600" u="none" strike="noStrike" dirty="0"/>
                        <a:t>月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</a:tr>
              <a:tr h="34501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/>
                        <a:t>4</a:t>
                      </a:r>
                      <a:r>
                        <a:rPr lang="zh-CN" altLang="en-US" sz="1600" u="none" strike="noStrike" dirty="0"/>
                        <a:t>月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</a:tr>
              <a:tr h="34501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/>
                        <a:t>5</a:t>
                      </a:r>
                      <a:r>
                        <a:rPr lang="zh-CN" altLang="en-US" sz="1600" u="none" strike="noStrike" dirty="0"/>
                        <a:t>月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</a:tr>
              <a:tr h="34501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/>
                        <a:t>6</a:t>
                      </a:r>
                      <a:r>
                        <a:rPr lang="zh-CN" altLang="en-US" sz="1600" u="none" strike="noStrike" dirty="0"/>
                        <a:t>月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</a:tr>
              <a:tr h="34501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/>
                        <a:t>7</a:t>
                      </a:r>
                      <a:r>
                        <a:rPr lang="zh-CN" altLang="en-US" sz="1600" u="none" strike="noStrike" dirty="0"/>
                        <a:t>月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</a:tr>
              <a:tr h="34501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/>
                        <a:t>8</a:t>
                      </a:r>
                      <a:r>
                        <a:rPr lang="zh-CN" altLang="en-US" sz="1600" u="none" strike="noStrike" dirty="0"/>
                        <a:t>月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</a:tr>
              <a:tr h="257325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 smtClean="0"/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latin typeface="仿宋_GB2312"/>
                        </a:rPr>
                        <a:t>王薇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/>
                        <a:t>1</a:t>
                      </a:r>
                      <a:r>
                        <a:rPr lang="zh-CN" altLang="en-US" sz="1600" u="none" strike="noStrike"/>
                        <a:t>月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</a:tr>
              <a:tr h="2573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/>
                        <a:t>2</a:t>
                      </a:r>
                      <a:r>
                        <a:rPr lang="zh-CN" altLang="en-US" sz="1600" u="none" strike="noStrike" dirty="0"/>
                        <a:t>月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</a:tr>
              <a:tr h="2573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/>
                        <a:t>3</a:t>
                      </a:r>
                      <a:r>
                        <a:rPr lang="zh-CN" altLang="en-US" sz="1600" u="none" strike="noStrike" dirty="0"/>
                        <a:t>月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</a:tr>
              <a:tr h="2573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/>
                        <a:t>4</a:t>
                      </a:r>
                      <a:r>
                        <a:rPr lang="zh-CN" altLang="en-US" sz="1600" u="none" strike="noStrike" dirty="0"/>
                        <a:t>月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</a:tr>
              <a:tr h="2573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/>
                        <a:t>5</a:t>
                      </a:r>
                      <a:r>
                        <a:rPr lang="zh-CN" altLang="en-US" sz="1600" u="none" strike="noStrike"/>
                        <a:t>月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</a:tr>
              <a:tr h="2573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/>
                        <a:t>6</a:t>
                      </a:r>
                      <a:r>
                        <a:rPr lang="zh-CN" altLang="en-US" sz="1600" u="none" strike="noStrike"/>
                        <a:t>月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  <a:tr h="2573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/>
                        <a:t>7</a:t>
                      </a:r>
                      <a:r>
                        <a:rPr lang="zh-CN" altLang="en-US" sz="1600" u="none" strike="noStrike"/>
                        <a:t>月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</a:tr>
              <a:tr h="2573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/>
                        <a:t>8</a:t>
                      </a:r>
                      <a:r>
                        <a:rPr lang="zh-CN" altLang="en-US" sz="1600" u="none" strike="noStrike" dirty="0"/>
                        <a:t>月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5786" y="357166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+mn-ea"/>
                <a:ea typeface="+mn-ea"/>
              </a:rPr>
              <a:t>2023</a:t>
            </a:r>
            <a:r>
              <a:rPr lang="zh-CN" altLang="en-US" sz="2400" b="1" dirty="0" smtClean="0">
                <a:latin typeface="+mn-ea"/>
                <a:ea typeface="+mn-ea"/>
              </a:rPr>
              <a:t>年</a:t>
            </a:r>
            <a:r>
              <a:rPr lang="en-US" altLang="zh-CN" sz="2400" b="1" dirty="0" smtClean="0">
                <a:latin typeface="+mn-ea"/>
                <a:ea typeface="+mn-ea"/>
              </a:rPr>
              <a:t>1-8</a:t>
            </a:r>
            <a:r>
              <a:rPr lang="zh-CN" altLang="en-US" sz="2400" b="1" dirty="0" smtClean="0">
                <a:latin typeface="+mn-ea"/>
                <a:ea typeface="+mn-ea"/>
              </a:rPr>
              <a:t>月诉前调解案件统计表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00034" y="1428735"/>
          <a:ext cx="8286807" cy="379732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792651"/>
                <a:gridCol w="1875574"/>
                <a:gridCol w="1682569"/>
                <a:gridCol w="1772710"/>
                <a:gridCol w="2163303"/>
              </a:tblGrid>
              <a:tr h="5318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/>
                        <a:t>序号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/>
                        <a:t>调解员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/>
                        <a:t>时间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/>
                        <a:t>收案数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/>
                        <a:t>调解成功数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</a:tr>
              <a:tr h="56093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 smtClean="0"/>
                        <a:t>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latin typeface="仿宋_GB2312"/>
                        </a:rPr>
                        <a:t>谢丽红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/>
                        <a:t>6</a:t>
                      </a:r>
                      <a:r>
                        <a:rPr lang="zh-CN" altLang="en-US" sz="1600" u="none" strike="noStrike" dirty="0"/>
                        <a:t>月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</a:tr>
              <a:tr h="5609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/>
                        <a:t>7</a:t>
                      </a:r>
                      <a:r>
                        <a:rPr lang="zh-CN" altLang="en-US" sz="1600" u="none" strike="noStrike" dirty="0"/>
                        <a:t>月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</a:tr>
              <a:tr h="5609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/>
                        <a:t>8</a:t>
                      </a:r>
                      <a:r>
                        <a:rPr lang="zh-CN" altLang="en-US" sz="1600" u="none" strike="noStrike" dirty="0"/>
                        <a:t>月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</a:tr>
              <a:tr h="52754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 smtClean="0"/>
                        <a:t>7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latin typeface="仿宋_GB2312"/>
                        </a:rPr>
                        <a:t>罗玉香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/>
                        <a:t>6</a:t>
                      </a:r>
                      <a:r>
                        <a:rPr lang="zh-CN" altLang="en-US" sz="1600" u="none" strike="noStrike"/>
                        <a:t>月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  <a:tr h="5275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/>
                        <a:t>7</a:t>
                      </a:r>
                      <a:r>
                        <a:rPr lang="zh-CN" altLang="en-US" sz="1600" u="none" strike="noStrike"/>
                        <a:t>月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</a:tr>
              <a:tr h="5275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/>
                        <a:t>8</a:t>
                      </a:r>
                      <a:r>
                        <a:rPr lang="zh-CN" altLang="en-US" sz="1600" u="none" strike="noStrike"/>
                        <a:t>月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8662" y="500042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+mn-ea"/>
                <a:ea typeface="+mn-ea"/>
              </a:rPr>
              <a:t>2023</a:t>
            </a:r>
            <a:r>
              <a:rPr lang="zh-CN" altLang="en-US" sz="2400" b="1" dirty="0" smtClean="0">
                <a:latin typeface="+mn-ea"/>
                <a:ea typeface="+mn-ea"/>
              </a:rPr>
              <a:t>年</a:t>
            </a:r>
            <a:r>
              <a:rPr lang="en-US" altLang="zh-CN" sz="2400" b="1" dirty="0" smtClean="0">
                <a:latin typeface="+mn-ea"/>
                <a:ea typeface="+mn-ea"/>
              </a:rPr>
              <a:t>1-8</a:t>
            </a:r>
            <a:r>
              <a:rPr lang="zh-CN" altLang="en-US" sz="2400" b="1" dirty="0" smtClean="0">
                <a:latin typeface="+mn-ea"/>
                <a:ea typeface="+mn-ea"/>
              </a:rPr>
              <a:t>月诉前调解案件统计表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itds1"/>
          <p:cNvSpPr/>
          <p:nvPr>
            <p:custDataLst>
              <p:tags r:id="rId1"/>
            </p:custDataLst>
          </p:nvPr>
        </p:nvSpPr>
        <p:spPr>
          <a:xfrm>
            <a:off x="2714612" y="428604"/>
            <a:ext cx="364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BD0808"/>
                </a:solidFill>
                <a:effectLst/>
                <a:uLnTx/>
                <a:uFillTx/>
                <a:latin typeface="+mj-ea"/>
                <a:ea typeface="+mj-ea"/>
                <a:cs typeface="阿里巴巴普惠体" panose="00020600040101010101" pitchFamily="18" charset="-122"/>
                <a:sym typeface="+mn-lt"/>
              </a:rPr>
              <a:t>物业纠纷人民调解委员会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BD0808"/>
              </a:solidFill>
              <a:effectLst/>
              <a:uLnTx/>
              <a:uFillTx/>
              <a:latin typeface="+mj-ea"/>
              <a:ea typeface="+mj-ea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298" y="1500174"/>
            <a:ext cx="1571636" cy="3698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个人信息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2000240"/>
            <a:ext cx="30718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+mn-ea"/>
                <a:ea typeface="+mn-ea"/>
              </a:rPr>
              <a:t>姓名：</a:t>
            </a:r>
            <a:r>
              <a:rPr lang="zh-CN" altLang="en-US" sz="2000" dirty="0" smtClean="0"/>
              <a:t>吴金萍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性别：女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出生年月：</a:t>
            </a:r>
            <a:r>
              <a:rPr lang="en-US" altLang="zh-CN" sz="2000" dirty="0" smtClean="0"/>
              <a:t>1964</a:t>
            </a:r>
            <a:r>
              <a:rPr lang="zh-CN" altLang="en-US" sz="2000" dirty="0" smtClean="0"/>
              <a:t>年</a:t>
            </a:r>
            <a:r>
              <a:rPr lang="en-US" altLang="zh-CN" sz="2000" dirty="0" smtClean="0"/>
              <a:t>11</a:t>
            </a:r>
            <a:r>
              <a:rPr lang="zh-CN" altLang="en-US" sz="2000" dirty="0" smtClean="0"/>
              <a:t>月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政治面貌：</a:t>
            </a:r>
            <a:r>
              <a:rPr lang="zh-CN" altLang="en-US" sz="2000" dirty="0" smtClean="0"/>
              <a:t>中共党员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毕业院校</a:t>
            </a:r>
            <a:r>
              <a:rPr lang="zh-CN" altLang="en-US" sz="2000" dirty="0" smtClean="0">
                <a:latin typeface="+mn-ea"/>
                <a:ea typeface="+mn-ea"/>
              </a:rPr>
              <a:t>：宁夏农业广播电视学校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联系电话</a:t>
            </a:r>
            <a:r>
              <a:rPr lang="zh-CN" altLang="en-US" sz="2000" dirty="0" smtClean="0">
                <a:latin typeface="+mn-ea"/>
                <a:ea typeface="+mn-ea"/>
              </a:rPr>
              <a:t>：</a:t>
            </a:r>
            <a:r>
              <a:rPr lang="en-US" altLang="zh-CN" sz="2000" dirty="0" smtClean="0">
                <a:latin typeface="+mn-ea"/>
                <a:ea typeface="+mn-ea"/>
              </a:rPr>
              <a:t>13639567008</a:t>
            </a:r>
            <a:endParaRPr lang="en-US" altLang="zh-CN" sz="2000" dirty="0" smtClean="0">
              <a:latin typeface="+mn-ea"/>
              <a:ea typeface="+mn-ea"/>
            </a:endParaRP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43570" y="1500174"/>
            <a:ext cx="335758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工作经历及所获荣誉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2132" y="2000240"/>
            <a:ext cx="31432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</a:t>
            </a:r>
            <a:r>
              <a:rPr lang="zh-CN" altLang="en-US" sz="2000" dirty="0" smtClean="0">
                <a:latin typeface="+mn-ea"/>
                <a:ea typeface="+mn-ea"/>
              </a:rPr>
              <a:t>曾于</a:t>
            </a:r>
            <a:r>
              <a:rPr lang="en-US" altLang="zh-CN" sz="2000" dirty="0" smtClean="0">
                <a:latin typeface="+mn-ea"/>
                <a:ea typeface="+mn-ea"/>
              </a:rPr>
              <a:t>1994</a:t>
            </a:r>
            <a:r>
              <a:rPr lang="zh-CN" altLang="en-US" sz="2000" dirty="0" smtClean="0">
                <a:latin typeface="+mn-ea"/>
                <a:ea typeface="+mn-ea"/>
              </a:rPr>
              <a:t>年</a:t>
            </a:r>
            <a:r>
              <a:rPr lang="en-US" altLang="zh-CN" sz="2000" dirty="0" smtClean="0">
                <a:latin typeface="+mn-ea"/>
                <a:ea typeface="+mn-ea"/>
              </a:rPr>
              <a:t>1</a:t>
            </a:r>
            <a:r>
              <a:rPr lang="zh-CN" altLang="en-US" sz="2000" dirty="0" smtClean="0">
                <a:latin typeface="+mn-ea"/>
                <a:ea typeface="+mn-ea"/>
              </a:rPr>
              <a:t>月</a:t>
            </a:r>
            <a:r>
              <a:rPr lang="en-US" altLang="zh-CN" sz="2000" dirty="0" smtClean="0">
                <a:latin typeface="+mn-ea"/>
                <a:ea typeface="+mn-ea"/>
              </a:rPr>
              <a:t>-2012</a:t>
            </a:r>
            <a:r>
              <a:rPr lang="zh-CN" altLang="en-US" sz="2000" dirty="0" smtClean="0">
                <a:latin typeface="+mn-ea"/>
                <a:ea typeface="+mn-ea"/>
              </a:rPr>
              <a:t>年</a:t>
            </a:r>
            <a:r>
              <a:rPr lang="en-US" altLang="zh-CN" sz="2000" dirty="0" smtClean="0">
                <a:latin typeface="+mn-ea"/>
                <a:ea typeface="+mn-ea"/>
              </a:rPr>
              <a:t>7</a:t>
            </a:r>
            <a:r>
              <a:rPr lang="zh-CN" altLang="en-US" sz="2000" dirty="0" smtClean="0">
                <a:latin typeface="+mn-ea"/>
                <a:ea typeface="+mn-ea"/>
              </a:rPr>
              <a:t>月，担任平罗县姚伏镇小店子村妇女主任；</a:t>
            </a:r>
            <a:r>
              <a:rPr lang="en-US" altLang="zh-CN" sz="2000" dirty="0" smtClean="0">
                <a:latin typeface="+mn-ea"/>
                <a:ea typeface="+mn-ea"/>
              </a:rPr>
              <a:t>2012</a:t>
            </a:r>
            <a:r>
              <a:rPr lang="zh-CN" altLang="en-US" sz="2000" dirty="0" smtClean="0">
                <a:latin typeface="+mn-ea"/>
                <a:ea typeface="+mn-ea"/>
              </a:rPr>
              <a:t>年</a:t>
            </a:r>
            <a:r>
              <a:rPr lang="en-US" altLang="zh-CN" sz="2000" dirty="0" smtClean="0">
                <a:latin typeface="+mn-ea"/>
                <a:ea typeface="+mn-ea"/>
              </a:rPr>
              <a:t>8</a:t>
            </a:r>
            <a:r>
              <a:rPr lang="zh-CN" altLang="en-US" sz="2000" dirty="0" smtClean="0">
                <a:latin typeface="+mn-ea"/>
                <a:ea typeface="+mn-ea"/>
              </a:rPr>
              <a:t>月</a:t>
            </a:r>
            <a:r>
              <a:rPr lang="en-US" altLang="zh-CN" sz="2000" dirty="0" smtClean="0">
                <a:latin typeface="+mn-ea"/>
                <a:ea typeface="+mn-ea"/>
              </a:rPr>
              <a:t>-2014</a:t>
            </a:r>
            <a:r>
              <a:rPr lang="zh-CN" altLang="en-US" sz="2000" dirty="0" smtClean="0">
                <a:latin typeface="+mn-ea"/>
                <a:ea typeface="+mn-ea"/>
              </a:rPr>
              <a:t>年</a:t>
            </a:r>
            <a:r>
              <a:rPr lang="en-US" altLang="zh-CN" sz="2000" dirty="0" smtClean="0">
                <a:latin typeface="+mn-ea"/>
                <a:ea typeface="+mn-ea"/>
              </a:rPr>
              <a:t>8</a:t>
            </a:r>
            <a:r>
              <a:rPr lang="zh-CN" altLang="en-US" sz="2000" dirty="0" smtClean="0">
                <a:latin typeface="+mn-ea"/>
                <a:ea typeface="+mn-ea"/>
              </a:rPr>
              <a:t>月担任平罗县姚伏镇生活站长；</a:t>
            </a:r>
            <a:r>
              <a:rPr lang="en-US" altLang="zh-CN" sz="2000" dirty="0" smtClean="0">
                <a:latin typeface="+mn-ea"/>
                <a:ea typeface="+mn-ea"/>
              </a:rPr>
              <a:t>2015</a:t>
            </a:r>
            <a:r>
              <a:rPr lang="zh-CN" altLang="en-US" sz="2000" dirty="0" smtClean="0">
                <a:latin typeface="+mn-ea"/>
                <a:ea typeface="+mn-ea"/>
              </a:rPr>
              <a:t>年</a:t>
            </a:r>
            <a:r>
              <a:rPr lang="en-US" altLang="zh-CN" sz="2000" dirty="0" smtClean="0">
                <a:latin typeface="+mn-ea"/>
                <a:ea typeface="+mn-ea"/>
              </a:rPr>
              <a:t>1</a:t>
            </a:r>
            <a:r>
              <a:rPr lang="zh-CN" altLang="en-US" sz="2000" dirty="0" smtClean="0">
                <a:latin typeface="+mn-ea"/>
                <a:ea typeface="+mn-ea"/>
              </a:rPr>
              <a:t>月</a:t>
            </a:r>
            <a:r>
              <a:rPr lang="en-US" altLang="zh-CN" sz="2000" dirty="0" smtClean="0">
                <a:latin typeface="+mn-ea"/>
                <a:ea typeface="+mn-ea"/>
              </a:rPr>
              <a:t>-2016</a:t>
            </a:r>
            <a:r>
              <a:rPr lang="zh-CN" altLang="en-US" sz="2000" dirty="0" smtClean="0">
                <a:latin typeface="+mn-ea"/>
                <a:ea typeface="+mn-ea"/>
              </a:rPr>
              <a:t>年</a:t>
            </a:r>
            <a:r>
              <a:rPr lang="en-US" altLang="zh-CN" sz="2000" dirty="0" smtClean="0">
                <a:latin typeface="+mn-ea"/>
                <a:ea typeface="+mn-ea"/>
              </a:rPr>
              <a:t>12</a:t>
            </a:r>
            <a:r>
              <a:rPr lang="zh-CN" altLang="en-US" sz="2000" dirty="0" smtClean="0">
                <a:latin typeface="+mn-ea"/>
                <a:ea typeface="+mn-ea"/>
              </a:rPr>
              <a:t>月，任平罗县饮马湖社区公益性岗位工作人员；</a:t>
            </a:r>
            <a:r>
              <a:rPr lang="en-US" altLang="zh-CN" sz="2000" dirty="0" smtClean="0">
                <a:latin typeface="+mn-ea"/>
                <a:ea typeface="+mn-ea"/>
              </a:rPr>
              <a:t>2019</a:t>
            </a:r>
            <a:r>
              <a:rPr lang="zh-CN" altLang="en-US" sz="2000" dirty="0" smtClean="0">
                <a:latin typeface="+mn-ea"/>
                <a:ea typeface="+mn-ea"/>
              </a:rPr>
              <a:t>年</a:t>
            </a:r>
            <a:r>
              <a:rPr lang="en-US" altLang="zh-CN" sz="2000" dirty="0" smtClean="0">
                <a:latin typeface="+mn-ea"/>
                <a:ea typeface="+mn-ea"/>
              </a:rPr>
              <a:t>11</a:t>
            </a:r>
            <a:r>
              <a:rPr lang="zh-CN" altLang="en-US" sz="2000" dirty="0" smtClean="0">
                <a:latin typeface="+mn-ea"/>
                <a:ea typeface="+mn-ea"/>
              </a:rPr>
              <a:t>月至今在平罗县人民法院为特邀调解员。</a:t>
            </a:r>
          </a:p>
          <a:p>
            <a:r>
              <a:rPr lang="zh-CN" altLang="en-US" sz="2000" b="1" dirty="0" smtClean="0">
                <a:latin typeface="+mn-ea"/>
                <a:ea typeface="+mn-ea"/>
              </a:rPr>
              <a:t>擅长</a:t>
            </a:r>
            <a:r>
              <a:rPr lang="zh-CN" altLang="en-US" sz="2000" dirty="0" smtClean="0">
                <a:latin typeface="+mn-ea"/>
                <a:ea typeface="+mn-ea"/>
              </a:rPr>
              <a:t>：物业服务合同纠纷、民间借贷纠纷、买卖合同纠纷、其他合同纠纷、婚姻家庭纠纷等。</a:t>
            </a:r>
          </a:p>
        </p:txBody>
      </p:sp>
      <p:pic>
        <p:nvPicPr>
          <p:cNvPr id="7" name="图片 6" descr="c6094b08b48645c155bdcce84dbfb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500174"/>
            <a:ext cx="2002169" cy="257176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itds1"/>
          <p:cNvSpPr/>
          <p:nvPr>
            <p:custDataLst>
              <p:tags r:id="rId2"/>
            </p:custDataLst>
          </p:nvPr>
        </p:nvSpPr>
        <p:spPr>
          <a:xfrm>
            <a:off x="2714612" y="428604"/>
            <a:ext cx="364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BD0808"/>
                </a:solidFill>
                <a:effectLst/>
                <a:uLnTx/>
                <a:uFillTx/>
                <a:latin typeface="+mj-ea"/>
                <a:ea typeface="+mj-ea"/>
                <a:cs typeface="阿里巴巴普惠体" panose="00020600040101010101" pitchFamily="18" charset="-122"/>
                <a:sym typeface="+mn-lt"/>
              </a:rPr>
              <a:t>物业纠纷人民调解委员会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BD0808"/>
              </a:solidFill>
              <a:effectLst/>
              <a:uLnTx/>
              <a:uFillTx/>
              <a:latin typeface="+mj-ea"/>
              <a:ea typeface="+mj-ea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298" y="1500174"/>
            <a:ext cx="1571636" cy="3698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个人信息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2000240"/>
            <a:ext cx="307183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+mn-ea"/>
                <a:ea typeface="+mn-ea"/>
              </a:rPr>
              <a:t>姓名：王卫新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性别：男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出生年月：</a:t>
            </a:r>
            <a:r>
              <a:rPr lang="en-US" altLang="zh-CN" sz="2000" dirty="0" smtClean="0"/>
              <a:t>1960</a:t>
            </a:r>
            <a:r>
              <a:rPr lang="zh-CN" altLang="en-US" sz="2000" dirty="0" smtClean="0"/>
              <a:t>年</a:t>
            </a:r>
            <a:r>
              <a:rPr lang="en-US" altLang="zh-CN" sz="2000" dirty="0" smtClean="0"/>
              <a:t>12</a:t>
            </a:r>
            <a:r>
              <a:rPr lang="zh-CN" altLang="en-US" sz="2000" dirty="0" smtClean="0"/>
              <a:t>月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政治面貌：</a:t>
            </a:r>
            <a:r>
              <a:rPr lang="zh-CN" altLang="en-US" sz="2000" dirty="0" smtClean="0"/>
              <a:t>中共党员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毕业院校：平罗县中学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联系电话：</a:t>
            </a:r>
            <a:r>
              <a:rPr lang="en-US" altLang="zh-CN" sz="2000" dirty="0" smtClean="0">
                <a:latin typeface="+mn-ea"/>
                <a:ea typeface="+mn-ea"/>
              </a:rPr>
              <a:t>13895367652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43570" y="1500174"/>
            <a:ext cx="335758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工作经历及所获荣誉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2132" y="2000240"/>
            <a:ext cx="3143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</a:t>
            </a:r>
            <a:r>
              <a:rPr lang="en-US" altLang="zh-CN" sz="2000" dirty="0" smtClean="0">
                <a:latin typeface="+mn-ea"/>
                <a:ea typeface="+mn-ea"/>
              </a:rPr>
              <a:t>2010</a:t>
            </a:r>
            <a:r>
              <a:rPr lang="zh-CN" altLang="en-US" sz="2000" dirty="0" smtClean="0">
                <a:latin typeface="+mn-ea"/>
                <a:ea typeface="+mn-ea"/>
              </a:rPr>
              <a:t>年</a:t>
            </a:r>
            <a:r>
              <a:rPr lang="en-US" altLang="zh-CN" sz="2000" dirty="0" smtClean="0">
                <a:latin typeface="+mn-ea"/>
                <a:ea typeface="+mn-ea"/>
              </a:rPr>
              <a:t>5</a:t>
            </a:r>
            <a:r>
              <a:rPr lang="zh-CN" altLang="en-US" sz="2000" dirty="0" smtClean="0">
                <a:latin typeface="+mn-ea"/>
                <a:ea typeface="+mn-ea"/>
              </a:rPr>
              <a:t>月任平罗县人民法院陪审员；</a:t>
            </a:r>
            <a:r>
              <a:rPr lang="en-US" altLang="zh-CN" sz="2000" dirty="0" smtClean="0">
                <a:latin typeface="+mn-ea"/>
                <a:ea typeface="+mn-ea"/>
              </a:rPr>
              <a:t>2016</a:t>
            </a:r>
            <a:r>
              <a:rPr lang="zh-CN" altLang="en-US" sz="2000" dirty="0" smtClean="0">
                <a:latin typeface="+mn-ea"/>
                <a:ea typeface="+mn-ea"/>
              </a:rPr>
              <a:t>年</a:t>
            </a:r>
            <a:r>
              <a:rPr lang="en-US" altLang="zh-CN" sz="2000" dirty="0" smtClean="0">
                <a:latin typeface="+mn-ea"/>
                <a:ea typeface="+mn-ea"/>
              </a:rPr>
              <a:t>6</a:t>
            </a:r>
            <a:r>
              <a:rPr lang="zh-CN" altLang="en-US" sz="2000" dirty="0" smtClean="0">
                <a:latin typeface="+mn-ea"/>
                <a:ea typeface="+mn-ea"/>
              </a:rPr>
              <a:t>月</a:t>
            </a:r>
            <a:r>
              <a:rPr lang="zh-CN" altLang="en-US" sz="2000" dirty="0" smtClean="0">
                <a:latin typeface="+mn-ea"/>
                <a:ea typeface="+mn-ea"/>
              </a:rPr>
              <a:t>至今任</a:t>
            </a:r>
            <a:r>
              <a:rPr lang="zh-CN" altLang="en-US" sz="2000" dirty="0" smtClean="0">
                <a:latin typeface="+mn-ea"/>
                <a:ea typeface="+mn-ea"/>
              </a:rPr>
              <a:t>平罗县人民法院调解员。</a:t>
            </a:r>
          </a:p>
          <a:p>
            <a:r>
              <a:rPr lang="zh-CN" altLang="en-US" sz="2000" b="1" dirty="0" smtClean="0">
                <a:latin typeface="+mn-ea"/>
                <a:ea typeface="+mn-ea"/>
              </a:rPr>
              <a:t>擅长</a:t>
            </a:r>
            <a:r>
              <a:rPr lang="zh-CN" altLang="en-US" sz="2000" dirty="0" smtClean="0">
                <a:latin typeface="+mn-ea"/>
                <a:ea typeface="+mn-ea"/>
              </a:rPr>
              <a:t>：物业服务合同纠纷、民间借贷纠纷、买卖合同纠纷、其他合同纠纷、婚姻家庭纠纷等。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500174"/>
            <a:ext cx="1785918" cy="254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itds1"/>
          <p:cNvSpPr/>
          <p:nvPr>
            <p:custDataLst>
              <p:tags r:id="rId1"/>
            </p:custDataLst>
          </p:nvPr>
        </p:nvSpPr>
        <p:spPr>
          <a:xfrm>
            <a:off x="2714612" y="428604"/>
            <a:ext cx="364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BD0808"/>
                </a:solidFill>
                <a:effectLst/>
                <a:uLnTx/>
                <a:uFillTx/>
                <a:latin typeface="+mj-ea"/>
                <a:ea typeface="+mj-ea"/>
                <a:cs typeface="阿里巴巴普惠体" panose="00020600040101010101" pitchFamily="18" charset="-122"/>
                <a:sym typeface="+mn-lt"/>
              </a:rPr>
              <a:t>物业纠纷人民调解委员会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BD0808"/>
              </a:solidFill>
              <a:effectLst/>
              <a:uLnTx/>
              <a:uFillTx/>
              <a:latin typeface="+mj-ea"/>
              <a:ea typeface="+mj-ea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298" y="1500174"/>
            <a:ext cx="1571636" cy="3698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个人信息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2000240"/>
            <a:ext cx="307183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+mn-ea"/>
                <a:ea typeface="+mn-ea"/>
              </a:rPr>
              <a:t>姓名：李永平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性别：男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出生年月：</a:t>
            </a:r>
            <a:r>
              <a:rPr lang="en-US" altLang="zh-CN" sz="2000" dirty="0" smtClean="0"/>
              <a:t>1958</a:t>
            </a:r>
            <a:r>
              <a:rPr lang="zh-CN" altLang="en-US" sz="2000" dirty="0" smtClean="0"/>
              <a:t>年</a:t>
            </a:r>
            <a:r>
              <a:rPr lang="en-US" altLang="zh-CN" sz="2000" dirty="0" smtClean="0"/>
              <a:t>6</a:t>
            </a:r>
            <a:r>
              <a:rPr lang="zh-CN" altLang="en-US" sz="2000" dirty="0" smtClean="0"/>
              <a:t>月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政治面貌：</a:t>
            </a:r>
            <a:r>
              <a:rPr lang="zh-CN" altLang="en-US" sz="2000" dirty="0" smtClean="0"/>
              <a:t>中共党员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毕业院校：宁夏大学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联系电话：</a:t>
            </a:r>
            <a:r>
              <a:rPr lang="en-US" altLang="zh-CN" sz="2000" dirty="0" smtClean="0">
                <a:latin typeface="+mn-ea"/>
                <a:ea typeface="+mn-ea"/>
              </a:rPr>
              <a:t>13709527308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43570" y="1500174"/>
            <a:ext cx="335758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工作经历及所获荣誉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2132" y="2000240"/>
            <a:ext cx="3143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+mn-ea"/>
                <a:ea typeface="+mn-ea"/>
              </a:rPr>
              <a:t>    2019</a:t>
            </a:r>
            <a:r>
              <a:rPr lang="zh-CN" altLang="en-US" sz="2000" dirty="0" smtClean="0">
                <a:latin typeface="+mn-ea"/>
                <a:ea typeface="+mn-ea"/>
              </a:rPr>
              <a:t>年</a:t>
            </a:r>
            <a:r>
              <a:rPr lang="en-US" altLang="zh-CN" sz="2000" dirty="0" smtClean="0">
                <a:latin typeface="+mn-ea"/>
                <a:ea typeface="+mn-ea"/>
              </a:rPr>
              <a:t>8</a:t>
            </a:r>
            <a:r>
              <a:rPr lang="zh-CN" altLang="en-US" sz="2000" dirty="0" smtClean="0">
                <a:latin typeface="+mn-ea"/>
                <a:ea typeface="+mn-ea"/>
              </a:rPr>
              <a:t>月任平罗县人民法院陪审员；</a:t>
            </a:r>
            <a:r>
              <a:rPr lang="en-US" altLang="zh-CN" sz="2000" dirty="0" smtClean="0">
                <a:latin typeface="+mn-ea"/>
                <a:ea typeface="+mn-ea"/>
              </a:rPr>
              <a:t>2019</a:t>
            </a:r>
            <a:r>
              <a:rPr lang="zh-CN" altLang="en-US" sz="2000" dirty="0" smtClean="0">
                <a:latin typeface="+mn-ea"/>
                <a:ea typeface="+mn-ea"/>
              </a:rPr>
              <a:t>年</a:t>
            </a:r>
            <a:r>
              <a:rPr lang="en-US" altLang="zh-CN" sz="2000" dirty="0" smtClean="0">
                <a:latin typeface="+mn-ea"/>
                <a:ea typeface="+mn-ea"/>
              </a:rPr>
              <a:t>11</a:t>
            </a:r>
            <a:r>
              <a:rPr lang="zh-CN" altLang="en-US" sz="2000" dirty="0" smtClean="0">
                <a:latin typeface="+mn-ea"/>
                <a:ea typeface="+mn-ea"/>
              </a:rPr>
              <a:t>月至今任平罗县人民法院调解员。</a:t>
            </a:r>
          </a:p>
          <a:p>
            <a:r>
              <a:rPr lang="zh-CN" altLang="en-US" sz="2000" b="1" dirty="0" smtClean="0">
                <a:latin typeface="+mn-ea"/>
                <a:ea typeface="+mn-ea"/>
              </a:rPr>
              <a:t>擅长</a:t>
            </a:r>
            <a:r>
              <a:rPr lang="zh-CN" altLang="en-US" sz="2000" dirty="0" smtClean="0">
                <a:latin typeface="+mn-ea"/>
                <a:ea typeface="+mn-ea"/>
              </a:rPr>
              <a:t>：物业服务合同纠纷、民间借贷纠纷、机动车交通事故责任纠纷、劳务合同纠纷等。</a:t>
            </a:r>
          </a:p>
        </p:txBody>
      </p:sp>
      <p:pic>
        <p:nvPicPr>
          <p:cNvPr id="8" name="图片 7" descr="4dd51cef132663810a9a253907b4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500174"/>
            <a:ext cx="2052223" cy="250033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itds1"/>
          <p:cNvSpPr/>
          <p:nvPr>
            <p:custDataLst>
              <p:tags r:id="rId1"/>
            </p:custDataLst>
          </p:nvPr>
        </p:nvSpPr>
        <p:spPr>
          <a:xfrm>
            <a:off x="2714612" y="428604"/>
            <a:ext cx="364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BD0808"/>
                </a:solidFill>
                <a:effectLst/>
                <a:uLnTx/>
                <a:uFillTx/>
                <a:latin typeface="+mj-ea"/>
                <a:ea typeface="+mj-ea"/>
                <a:cs typeface="阿里巴巴普惠体" panose="00020600040101010101" pitchFamily="18" charset="-122"/>
                <a:sym typeface="+mn-lt"/>
              </a:rPr>
              <a:t>诉前人民调解委员会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BD0808"/>
              </a:solidFill>
              <a:effectLst/>
              <a:uLnTx/>
              <a:uFillTx/>
              <a:latin typeface="+mj-ea"/>
              <a:ea typeface="+mj-ea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298" y="1500174"/>
            <a:ext cx="1571636" cy="3698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个人信息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2000240"/>
            <a:ext cx="30718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+mn-ea"/>
                <a:ea typeface="+mn-ea"/>
              </a:rPr>
              <a:t>姓名：罗静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性别：女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出生年月：</a:t>
            </a:r>
            <a:r>
              <a:rPr lang="en-US" altLang="zh-CN" sz="2000" dirty="0" smtClean="0"/>
              <a:t> 1988</a:t>
            </a:r>
            <a:r>
              <a:rPr lang="zh-CN" altLang="en-US" sz="2000" dirty="0" smtClean="0"/>
              <a:t>年</a:t>
            </a:r>
            <a:r>
              <a:rPr lang="en-US" altLang="zh-CN" sz="2000" dirty="0" smtClean="0"/>
              <a:t>4</a:t>
            </a:r>
            <a:r>
              <a:rPr lang="zh-CN" altLang="en-US" sz="2000" dirty="0" smtClean="0"/>
              <a:t>月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政治面貌：群众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毕业院校及专业：西安交通大学法学本科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联系电话：</a:t>
            </a:r>
            <a:r>
              <a:rPr lang="en-US" altLang="zh-CN" sz="2000" dirty="0" smtClean="0">
                <a:latin typeface="+mn-ea"/>
                <a:ea typeface="+mn-ea"/>
              </a:rPr>
              <a:t>18995206987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43570" y="1500174"/>
            <a:ext cx="335758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工作经历及所获荣誉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1928802"/>
            <a:ext cx="36433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+mn-ea"/>
                <a:ea typeface="+mn-ea"/>
              </a:rPr>
              <a:t>    2009</a:t>
            </a:r>
            <a:r>
              <a:rPr lang="zh-CN" altLang="en-US" sz="2000" dirty="0" smtClean="0">
                <a:latin typeface="+mn-ea"/>
                <a:ea typeface="+mn-ea"/>
              </a:rPr>
              <a:t>年至</a:t>
            </a:r>
            <a:r>
              <a:rPr lang="en-US" altLang="zh-CN" sz="2000" dirty="0" smtClean="0">
                <a:latin typeface="+mn-ea"/>
                <a:ea typeface="+mn-ea"/>
              </a:rPr>
              <a:t>2016</a:t>
            </a:r>
            <a:r>
              <a:rPr lang="zh-CN" altLang="en-US" sz="2000" dirty="0" smtClean="0">
                <a:latin typeface="+mn-ea"/>
                <a:ea typeface="+mn-ea"/>
              </a:rPr>
              <a:t>年</a:t>
            </a:r>
            <a:r>
              <a:rPr lang="en-US" altLang="zh-CN" sz="2000" dirty="0" smtClean="0">
                <a:latin typeface="+mn-ea"/>
                <a:ea typeface="+mn-ea"/>
              </a:rPr>
              <a:t>6</a:t>
            </a:r>
            <a:r>
              <a:rPr lang="zh-CN" altLang="en-US" sz="2000" dirty="0" smtClean="0">
                <a:latin typeface="+mn-ea"/>
                <a:ea typeface="+mn-ea"/>
              </a:rPr>
              <a:t>月在惠农区公安局就职；</a:t>
            </a:r>
            <a:r>
              <a:rPr lang="en-US" altLang="zh-CN" sz="2000" dirty="0" smtClean="0">
                <a:latin typeface="+mn-ea"/>
                <a:ea typeface="+mn-ea"/>
              </a:rPr>
              <a:t>2017</a:t>
            </a:r>
            <a:r>
              <a:rPr lang="zh-CN" altLang="en-US" sz="2000" dirty="0" smtClean="0">
                <a:latin typeface="+mn-ea"/>
                <a:ea typeface="+mn-ea"/>
              </a:rPr>
              <a:t>年</a:t>
            </a:r>
            <a:r>
              <a:rPr lang="en-US" altLang="zh-CN" sz="2000" dirty="0" smtClean="0">
                <a:latin typeface="+mn-ea"/>
                <a:ea typeface="+mn-ea"/>
              </a:rPr>
              <a:t>7</a:t>
            </a:r>
            <a:r>
              <a:rPr lang="zh-CN" altLang="en-US" sz="2000" dirty="0" smtClean="0">
                <a:latin typeface="+mn-ea"/>
                <a:ea typeface="+mn-ea"/>
              </a:rPr>
              <a:t>月至今在诉前人民调解委员会从事专职调解员。</a:t>
            </a:r>
          </a:p>
          <a:p>
            <a:r>
              <a:rPr lang="zh-CN" altLang="en-US" sz="2000" b="1" dirty="0" smtClean="0">
                <a:latin typeface="+mn-ea"/>
                <a:ea typeface="+mn-ea"/>
              </a:rPr>
              <a:t>擅长</a:t>
            </a:r>
            <a:r>
              <a:rPr lang="zh-CN" altLang="en-US" sz="2000" dirty="0" smtClean="0">
                <a:latin typeface="+mn-ea"/>
                <a:ea typeface="+mn-ea"/>
              </a:rPr>
              <a:t>：各类合同纠纷及侵权纠纷等。 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b="1" dirty="0" smtClean="0">
                <a:latin typeface="+mn-ea"/>
                <a:ea typeface="+mn-ea"/>
              </a:rPr>
              <a:t>荣誉</a:t>
            </a:r>
            <a:r>
              <a:rPr lang="zh-CN" altLang="en-US" sz="2000" dirty="0" smtClean="0">
                <a:latin typeface="+mn-ea"/>
                <a:ea typeface="+mn-ea"/>
              </a:rPr>
              <a:t>：</a:t>
            </a:r>
            <a:r>
              <a:rPr lang="en-US" altLang="zh-CN" sz="2000" dirty="0" smtClean="0">
                <a:latin typeface="+mn-ea"/>
                <a:ea typeface="+mn-ea"/>
              </a:rPr>
              <a:t>2018</a:t>
            </a:r>
            <a:r>
              <a:rPr lang="zh-CN" altLang="en-US" sz="2000" dirty="0" smtClean="0">
                <a:latin typeface="+mn-ea"/>
                <a:ea typeface="+mn-ea"/>
              </a:rPr>
              <a:t>年</a:t>
            </a:r>
            <a:r>
              <a:rPr lang="en-US" altLang="zh-CN" sz="2000" dirty="0" smtClean="0">
                <a:latin typeface="+mn-ea"/>
                <a:ea typeface="+mn-ea"/>
              </a:rPr>
              <a:t>7</a:t>
            </a:r>
            <a:r>
              <a:rPr lang="zh-CN" altLang="en-US" sz="2000" dirty="0" smtClean="0">
                <a:latin typeface="+mn-ea"/>
                <a:ea typeface="+mn-ea"/>
              </a:rPr>
              <a:t>月</a:t>
            </a:r>
            <a:r>
              <a:rPr lang="en-US" altLang="zh-CN" sz="2000" dirty="0" smtClean="0">
                <a:latin typeface="+mn-ea"/>
                <a:ea typeface="+mn-ea"/>
              </a:rPr>
              <a:t>10</a:t>
            </a:r>
            <a:r>
              <a:rPr lang="zh-CN" altLang="en-US" sz="2000" dirty="0" smtClean="0">
                <a:latin typeface="+mn-ea"/>
                <a:ea typeface="+mn-ea"/>
              </a:rPr>
              <a:t>日被平罗县司法局评为优秀人民调解员荣誉称号；</a:t>
            </a:r>
            <a:r>
              <a:rPr lang="en-US" altLang="zh-CN" sz="2000" dirty="0" smtClean="0">
                <a:latin typeface="+mn-ea"/>
                <a:ea typeface="+mn-ea"/>
              </a:rPr>
              <a:t>2018</a:t>
            </a:r>
            <a:r>
              <a:rPr lang="zh-CN" altLang="en-US" sz="2000" dirty="0" smtClean="0">
                <a:latin typeface="+mn-ea"/>
                <a:ea typeface="+mn-ea"/>
              </a:rPr>
              <a:t>年</a:t>
            </a:r>
            <a:r>
              <a:rPr lang="en-US" altLang="zh-CN" sz="2000" dirty="0" smtClean="0">
                <a:latin typeface="+mn-ea"/>
                <a:ea typeface="+mn-ea"/>
              </a:rPr>
              <a:t>7</a:t>
            </a:r>
            <a:r>
              <a:rPr lang="zh-CN" altLang="en-US" sz="2000" dirty="0" smtClean="0">
                <a:latin typeface="+mn-ea"/>
                <a:ea typeface="+mn-ea"/>
              </a:rPr>
              <a:t>月</a:t>
            </a:r>
            <a:r>
              <a:rPr lang="en-US" altLang="zh-CN" sz="2000" dirty="0" smtClean="0">
                <a:latin typeface="+mn-ea"/>
                <a:ea typeface="+mn-ea"/>
              </a:rPr>
              <a:t>10</a:t>
            </a:r>
            <a:r>
              <a:rPr lang="zh-CN" altLang="en-US" sz="2000" dirty="0" smtClean="0">
                <a:latin typeface="+mn-ea"/>
                <a:ea typeface="+mn-ea"/>
              </a:rPr>
              <a:t>日代表诉前人民调解委员会获得平罗县司法局调解技能优秀奖；</a:t>
            </a:r>
            <a:r>
              <a:rPr lang="en-US" altLang="zh-CN" sz="2000" dirty="0" smtClean="0">
                <a:latin typeface="+mn-ea"/>
                <a:ea typeface="+mn-ea"/>
              </a:rPr>
              <a:t>2020</a:t>
            </a:r>
            <a:r>
              <a:rPr lang="zh-CN" altLang="en-US" sz="2000" dirty="0" smtClean="0">
                <a:latin typeface="+mn-ea"/>
                <a:ea typeface="+mn-ea"/>
              </a:rPr>
              <a:t>年</a:t>
            </a:r>
            <a:r>
              <a:rPr lang="en-US" altLang="zh-CN" sz="2000" dirty="0" smtClean="0">
                <a:latin typeface="+mn-ea"/>
                <a:ea typeface="+mn-ea"/>
              </a:rPr>
              <a:t>1</a:t>
            </a:r>
            <a:r>
              <a:rPr lang="zh-CN" altLang="en-US" sz="2000" dirty="0" smtClean="0">
                <a:latin typeface="+mn-ea"/>
                <a:ea typeface="+mn-ea"/>
              </a:rPr>
              <a:t>月被平罗县人民法院评为</a:t>
            </a:r>
            <a:r>
              <a:rPr lang="en-US" altLang="zh-CN" sz="2000" dirty="0" smtClean="0">
                <a:latin typeface="+mn-ea"/>
                <a:ea typeface="+mn-ea"/>
              </a:rPr>
              <a:t>2019</a:t>
            </a:r>
            <a:r>
              <a:rPr lang="zh-CN" altLang="en-US" sz="2000" dirty="0" smtClean="0">
                <a:latin typeface="+mn-ea"/>
                <a:ea typeface="+mn-ea"/>
              </a:rPr>
              <a:t>年优秀人民调解员。</a:t>
            </a:r>
            <a:endParaRPr lang="en-US" altLang="zh-CN" sz="2000" dirty="0" smtClean="0">
              <a:latin typeface="+mn-ea"/>
              <a:ea typeface="+mn-ea"/>
            </a:endParaRPr>
          </a:p>
          <a:p>
            <a:endParaRPr lang="zh-CN" altLang="en-US" sz="2000" dirty="0" smtClean="0">
              <a:latin typeface="+mn-ea"/>
              <a:ea typeface="+mn-ea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571612"/>
            <a:ext cx="1857388" cy="2527186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itds1"/>
          <p:cNvSpPr/>
          <p:nvPr>
            <p:custDataLst>
              <p:tags r:id="rId1"/>
            </p:custDataLst>
          </p:nvPr>
        </p:nvSpPr>
        <p:spPr>
          <a:xfrm>
            <a:off x="2714612" y="428604"/>
            <a:ext cx="364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BD0808"/>
                </a:solidFill>
                <a:effectLst/>
                <a:uLnTx/>
                <a:uFillTx/>
                <a:latin typeface="+mj-ea"/>
                <a:ea typeface="+mj-ea"/>
                <a:cs typeface="阿里巴巴普惠体" panose="00020600040101010101" pitchFamily="18" charset="-122"/>
                <a:sym typeface="+mn-lt"/>
              </a:rPr>
              <a:t>诉前人民调解委员会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BD0808"/>
              </a:solidFill>
              <a:effectLst/>
              <a:uLnTx/>
              <a:uFillTx/>
              <a:latin typeface="+mj-ea"/>
              <a:ea typeface="+mj-ea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298" y="1500174"/>
            <a:ext cx="1571636" cy="3698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个人信息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2000240"/>
            <a:ext cx="30718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+mn-ea"/>
                <a:ea typeface="+mn-ea"/>
              </a:rPr>
              <a:t>姓名：罗玉香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性别：女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出生年月：</a:t>
            </a:r>
            <a:r>
              <a:rPr lang="en-US" altLang="zh-CN" sz="2000" dirty="0" smtClean="0"/>
              <a:t> 1975</a:t>
            </a:r>
            <a:r>
              <a:rPr lang="zh-CN" altLang="en-US" sz="2000" dirty="0" smtClean="0"/>
              <a:t>年</a:t>
            </a:r>
            <a:r>
              <a:rPr lang="en-US" altLang="zh-CN" sz="2000" dirty="0" smtClean="0"/>
              <a:t>12</a:t>
            </a:r>
            <a:r>
              <a:rPr lang="zh-CN" altLang="en-US" sz="2000" dirty="0" smtClean="0"/>
              <a:t>月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政治面貌：群众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毕业院校及专业：宁夏建筑工程学校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联系电话：</a:t>
            </a:r>
            <a:r>
              <a:rPr lang="en-US" altLang="zh-CN" sz="2000" dirty="0" smtClean="0">
                <a:latin typeface="+mn-ea"/>
                <a:ea typeface="+mn-ea"/>
              </a:rPr>
              <a:t>15009527963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43570" y="1500174"/>
            <a:ext cx="335758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工作经历及所获荣誉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1928802"/>
            <a:ext cx="36433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+mn-ea"/>
                <a:ea typeface="+mn-ea"/>
              </a:rPr>
              <a:t>   1993</a:t>
            </a:r>
            <a:r>
              <a:rPr lang="zh-CN" altLang="en-US" sz="2000" dirty="0" smtClean="0">
                <a:latin typeface="+mn-ea"/>
                <a:ea typeface="+mn-ea"/>
              </a:rPr>
              <a:t>年</a:t>
            </a:r>
            <a:r>
              <a:rPr lang="en-US" altLang="zh-CN" sz="2000" dirty="0" smtClean="0">
                <a:latin typeface="+mn-ea"/>
                <a:ea typeface="+mn-ea"/>
              </a:rPr>
              <a:t>9</a:t>
            </a:r>
            <a:r>
              <a:rPr lang="zh-CN" altLang="en-US" sz="2000" dirty="0" smtClean="0">
                <a:latin typeface="+mn-ea"/>
                <a:ea typeface="+mn-ea"/>
              </a:rPr>
              <a:t>月至</a:t>
            </a:r>
            <a:r>
              <a:rPr lang="en-US" altLang="zh-CN" sz="2000" dirty="0" smtClean="0">
                <a:latin typeface="+mn-ea"/>
                <a:ea typeface="+mn-ea"/>
              </a:rPr>
              <a:t>1997</a:t>
            </a:r>
            <a:r>
              <a:rPr lang="zh-CN" altLang="en-US" sz="2000" dirty="0" smtClean="0">
                <a:latin typeface="+mn-ea"/>
                <a:ea typeface="+mn-ea"/>
              </a:rPr>
              <a:t>年</a:t>
            </a:r>
            <a:r>
              <a:rPr lang="en-US" altLang="zh-CN" sz="2000" dirty="0" smtClean="0">
                <a:latin typeface="+mn-ea"/>
                <a:ea typeface="+mn-ea"/>
              </a:rPr>
              <a:t>7</a:t>
            </a:r>
            <a:r>
              <a:rPr lang="zh-CN" altLang="en-US" sz="2000" dirty="0" smtClean="0">
                <a:latin typeface="+mn-ea"/>
                <a:ea typeface="+mn-ea"/>
              </a:rPr>
              <a:t>月就职于宁夏建筑工程学校；</a:t>
            </a:r>
            <a:r>
              <a:rPr lang="en-US" altLang="zh-CN" sz="2000" dirty="0" smtClean="0">
                <a:latin typeface="+mn-ea"/>
                <a:ea typeface="+mn-ea"/>
              </a:rPr>
              <a:t>1998</a:t>
            </a:r>
            <a:r>
              <a:rPr lang="zh-CN" altLang="en-US" sz="2000" dirty="0" smtClean="0">
                <a:latin typeface="+mn-ea"/>
                <a:ea typeface="+mn-ea"/>
              </a:rPr>
              <a:t>年至</a:t>
            </a:r>
            <a:r>
              <a:rPr lang="en-US" altLang="zh-CN" sz="2000" dirty="0" smtClean="0">
                <a:latin typeface="+mn-ea"/>
                <a:ea typeface="+mn-ea"/>
              </a:rPr>
              <a:t>2000</a:t>
            </a:r>
            <a:r>
              <a:rPr lang="zh-CN" altLang="en-US" sz="2000" dirty="0" smtClean="0">
                <a:latin typeface="+mn-ea"/>
                <a:ea typeface="+mn-ea"/>
              </a:rPr>
              <a:t>年就职于平罗县水泥厂；</a:t>
            </a:r>
            <a:r>
              <a:rPr lang="en-US" altLang="zh-CN" sz="2000" dirty="0" smtClean="0">
                <a:latin typeface="+mn-ea"/>
                <a:ea typeface="+mn-ea"/>
              </a:rPr>
              <a:t>2006</a:t>
            </a:r>
            <a:r>
              <a:rPr lang="zh-CN" altLang="en-US" sz="2000" dirty="0" smtClean="0">
                <a:latin typeface="+mn-ea"/>
                <a:ea typeface="+mn-ea"/>
              </a:rPr>
              <a:t>年至</a:t>
            </a:r>
            <a:r>
              <a:rPr lang="en-US" altLang="zh-CN" sz="2000" dirty="0" smtClean="0">
                <a:latin typeface="+mn-ea"/>
                <a:ea typeface="+mn-ea"/>
              </a:rPr>
              <a:t>2022</a:t>
            </a:r>
            <a:r>
              <a:rPr lang="zh-CN" altLang="en-US" sz="2000" dirty="0" smtClean="0">
                <a:latin typeface="+mn-ea"/>
                <a:ea typeface="+mn-ea"/>
              </a:rPr>
              <a:t>年就职于宁夏忠仁建设工程有限公司；</a:t>
            </a:r>
            <a:r>
              <a:rPr lang="en-US" altLang="zh-CN" sz="2000" dirty="0" smtClean="0">
                <a:latin typeface="+mn-ea"/>
                <a:ea typeface="+mn-ea"/>
              </a:rPr>
              <a:t>2023</a:t>
            </a:r>
            <a:r>
              <a:rPr lang="zh-CN" altLang="en-US" sz="2000" dirty="0" smtClean="0">
                <a:latin typeface="+mn-ea"/>
                <a:ea typeface="+mn-ea"/>
              </a:rPr>
              <a:t>年至今在</a:t>
            </a:r>
            <a:r>
              <a:rPr lang="zh-CN" altLang="en-US" sz="2000" dirty="0" smtClean="0">
                <a:latin typeface="+mn-ea"/>
              </a:rPr>
              <a:t>诉前人民调解委员会从事专职调解员</a:t>
            </a:r>
            <a:r>
              <a:rPr lang="zh-CN" altLang="en-US" sz="2000" dirty="0" smtClean="0">
                <a:latin typeface="+mn-ea"/>
                <a:ea typeface="+mn-ea"/>
              </a:rPr>
              <a:t>。</a:t>
            </a:r>
          </a:p>
          <a:p>
            <a:r>
              <a:rPr lang="zh-CN" altLang="en-US" sz="2000" b="1" dirty="0" smtClean="0">
                <a:latin typeface="+mn-ea"/>
                <a:ea typeface="+mn-ea"/>
              </a:rPr>
              <a:t>擅长</a:t>
            </a:r>
            <a:r>
              <a:rPr lang="zh-CN" altLang="en-US" sz="2000" dirty="0" smtClean="0">
                <a:latin typeface="+mn-ea"/>
                <a:ea typeface="+mn-ea"/>
              </a:rPr>
              <a:t>：各类合同纠纷及侵权纠纷等。</a:t>
            </a:r>
            <a:endParaRPr lang="en-US" altLang="zh-CN" sz="2000" dirty="0" smtClean="0">
              <a:latin typeface="+mn-ea"/>
              <a:ea typeface="+mn-ea"/>
            </a:endParaRPr>
          </a:p>
          <a:p>
            <a:endParaRPr lang="zh-CN" altLang="en-US" sz="2000" dirty="0" smtClean="0">
              <a:latin typeface="+mn-ea"/>
              <a:ea typeface="+mn-ea"/>
            </a:endParaRPr>
          </a:p>
        </p:txBody>
      </p:sp>
      <p:pic>
        <p:nvPicPr>
          <p:cNvPr id="10" name="图片 9" descr="49c5049c30fa95869c3031d7f201d3e"/>
          <p:cNvPicPr>
            <a:picLocks noChangeAspect="1" noChangeArrowheads="1"/>
          </p:cNvPicPr>
          <p:nvPr/>
        </p:nvPicPr>
        <p:blipFill>
          <a:blip r:embed="rId4"/>
          <a:srcRect l="14452" t="24323" r="45731" b="17454"/>
          <a:stretch>
            <a:fillRect/>
          </a:stretch>
        </p:blipFill>
        <p:spPr bwMode="auto">
          <a:xfrm rot="5400000">
            <a:off x="-71470" y="1928802"/>
            <a:ext cx="25717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itds1"/>
          <p:cNvSpPr/>
          <p:nvPr>
            <p:custDataLst>
              <p:tags r:id="rId1"/>
            </p:custDataLst>
          </p:nvPr>
        </p:nvSpPr>
        <p:spPr>
          <a:xfrm>
            <a:off x="2714612" y="428604"/>
            <a:ext cx="364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BD0808"/>
                </a:solidFill>
                <a:effectLst/>
                <a:uLnTx/>
                <a:uFillTx/>
                <a:latin typeface="+mj-ea"/>
                <a:ea typeface="+mj-ea"/>
                <a:cs typeface="阿里巴巴普惠体" panose="00020600040101010101" pitchFamily="18" charset="-122"/>
                <a:sym typeface="+mn-lt"/>
              </a:rPr>
              <a:t>诉前人民调解委员会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BD0808"/>
              </a:solidFill>
              <a:effectLst/>
              <a:uLnTx/>
              <a:uFillTx/>
              <a:latin typeface="+mj-ea"/>
              <a:ea typeface="+mj-ea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298" y="1500174"/>
            <a:ext cx="1571636" cy="3698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个人信息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2000240"/>
            <a:ext cx="30718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+mn-ea"/>
                <a:ea typeface="+mn-ea"/>
              </a:rPr>
              <a:t>姓名：王薇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性别：女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出生年月：</a:t>
            </a:r>
            <a:r>
              <a:rPr lang="en-US" altLang="zh-CN" sz="2000" dirty="0" smtClean="0"/>
              <a:t> 1988</a:t>
            </a:r>
            <a:r>
              <a:rPr lang="zh-CN" altLang="en-US" sz="2000" dirty="0" smtClean="0"/>
              <a:t>年</a:t>
            </a:r>
            <a:r>
              <a:rPr lang="en-US" altLang="zh-CN" sz="2000" dirty="0" smtClean="0"/>
              <a:t>8</a:t>
            </a:r>
            <a:r>
              <a:rPr lang="zh-CN" altLang="en-US" sz="2000" dirty="0" smtClean="0"/>
              <a:t>月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政治面貌：群众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毕业院校及专业：中央广播电视大学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联系电话：</a:t>
            </a:r>
            <a:r>
              <a:rPr lang="en-US" altLang="zh-CN" sz="2000" dirty="0" smtClean="0">
                <a:latin typeface="+mn-ea"/>
                <a:ea typeface="+mn-ea"/>
              </a:rPr>
              <a:t>13995427654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43570" y="1500174"/>
            <a:ext cx="335758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工作经历及获得所获荣誉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1928802"/>
            <a:ext cx="37862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+mn-ea"/>
                <a:ea typeface="+mn-ea"/>
              </a:rPr>
              <a:t>   2009</a:t>
            </a:r>
            <a:r>
              <a:rPr lang="zh-CN" altLang="en-US" sz="2000" dirty="0" smtClean="0">
                <a:latin typeface="+mn-ea"/>
                <a:ea typeface="+mn-ea"/>
              </a:rPr>
              <a:t>年至</a:t>
            </a:r>
            <a:r>
              <a:rPr lang="en-US" altLang="zh-CN" sz="2000" dirty="0" smtClean="0">
                <a:latin typeface="+mn-ea"/>
                <a:ea typeface="+mn-ea"/>
              </a:rPr>
              <a:t>2016</a:t>
            </a:r>
            <a:r>
              <a:rPr lang="zh-CN" altLang="en-US" sz="2000" dirty="0" smtClean="0">
                <a:latin typeface="+mn-ea"/>
                <a:ea typeface="+mn-ea"/>
              </a:rPr>
              <a:t>年为个体；</a:t>
            </a:r>
            <a:r>
              <a:rPr lang="en-US" altLang="zh-CN" sz="2000" dirty="0" smtClean="0">
                <a:latin typeface="+mn-ea"/>
                <a:ea typeface="+mn-ea"/>
              </a:rPr>
              <a:t>2016</a:t>
            </a:r>
            <a:r>
              <a:rPr lang="zh-CN" altLang="en-US" sz="2000" dirty="0" smtClean="0">
                <a:latin typeface="+mn-ea"/>
                <a:ea typeface="+mn-ea"/>
              </a:rPr>
              <a:t>年至</a:t>
            </a:r>
            <a:r>
              <a:rPr lang="en-US" altLang="zh-CN" sz="2000" dirty="0" smtClean="0">
                <a:latin typeface="+mn-ea"/>
                <a:ea typeface="+mn-ea"/>
              </a:rPr>
              <a:t>2018</a:t>
            </a:r>
            <a:r>
              <a:rPr lang="zh-CN" altLang="en-US" sz="2000" dirty="0" smtClean="0">
                <a:latin typeface="+mn-ea"/>
                <a:ea typeface="+mn-ea"/>
              </a:rPr>
              <a:t>年就职于平罗县人民法院担任执行局书记员；</a:t>
            </a:r>
            <a:r>
              <a:rPr lang="en-US" altLang="zh-CN" sz="2000" dirty="0" smtClean="0">
                <a:latin typeface="+mn-ea"/>
                <a:ea typeface="+mn-ea"/>
              </a:rPr>
              <a:t>2018</a:t>
            </a:r>
            <a:r>
              <a:rPr lang="zh-CN" altLang="en-US" sz="2000" dirty="0" smtClean="0">
                <a:latin typeface="+mn-ea"/>
                <a:ea typeface="+mn-ea"/>
              </a:rPr>
              <a:t>年至</a:t>
            </a:r>
            <a:r>
              <a:rPr lang="en-US" altLang="zh-CN" sz="2000" dirty="0" smtClean="0">
                <a:latin typeface="+mn-ea"/>
                <a:ea typeface="+mn-ea"/>
              </a:rPr>
              <a:t>2020</a:t>
            </a:r>
            <a:r>
              <a:rPr lang="zh-CN" altLang="en-US" sz="2000" dirty="0" smtClean="0">
                <a:latin typeface="+mn-ea"/>
                <a:ea typeface="+mn-ea"/>
              </a:rPr>
              <a:t>年就职于平罗县司法局基层科；</a:t>
            </a:r>
            <a:r>
              <a:rPr lang="en-US" altLang="zh-CN" sz="2000" dirty="0" smtClean="0">
                <a:latin typeface="+mn-ea"/>
                <a:ea typeface="+mn-ea"/>
              </a:rPr>
              <a:t>2020</a:t>
            </a:r>
            <a:r>
              <a:rPr lang="zh-CN" altLang="en-US" sz="2000" dirty="0" smtClean="0">
                <a:latin typeface="+mn-ea"/>
                <a:ea typeface="+mn-ea"/>
              </a:rPr>
              <a:t>年至今在平罗县司法局从事专职人民调解员。</a:t>
            </a:r>
          </a:p>
          <a:p>
            <a:r>
              <a:rPr lang="zh-CN" altLang="en-US" sz="2000" b="1" dirty="0" smtClean="0">
                <a:latin typeface="+mn-ea"/>
                <a:ea typeface="+mn-ea"/>
              </a:rPr>
              <a:t>擅长</a:t>
            </a:r>
            <a:r>
              <a:rPr lang="zh-CN" altLang="en-US" sz="2000" dirty="0" smtClean="0">
                <a:latin typeface="+mn-ea"/>
                <a:ea typeface="+mn-ea"/>
              </a:rPr>
              <a:t>：各类合同纠纷及侵权纠纷等。 </a:t>
            </a:r>
            <a:endParaRPr lang="en-US" altLang="zh-CN" sz="2000" dirty="0" smtClean="0">
              <a:latin typeface="+mn-ea"/>
              <a:ea typeface="+mn-ea"/>
            </a:endParaRPr>
          </a:p>
          <a:p>
            <a:endParaRPr lang="zh-CN" altLang="en-US" sz="2000" dirty="0" smtClean="0">
              <a:latin typeface="+mn-ea"/>
              <a:ea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643050"/>
            <a:ext cx="165706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itds1"/>
          <p:cNvSpPr/>
          <p:nvPr>
            <p:custDataLst>
              <p:tags r:id="rId1"/>
            </p:custDataLst>
          </p:nvPr>
        </p:nvSpPr>
        <p:spPr>
          <a:xfrm>
            <a:off x="2714612" y="428604"/>
            <a:ext cx="364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BD0808"/>
                </a:solidFill>
                <a:effectLst/>
                <a:uLnTx/>
                <a:uFillTx/>
                <a:latin typeface="+mj-ea"/>
                <a:ea typeface="+mj-ea"/>
                <a:cs typeface="阿里巴巴普惠体" panose="00020600040101010101" pitchFamily="18" charset="-122"/>
                <a:sym typeface="+mn-lt"/>
              </a:rPr>
              <a:t>诉前人民调解委员会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BD0808"/>
              </a:solidFill>
              <a:effectLst/>
              <a:uLnTx/>
              <a:uFillTx/>
              <a:latin typeface="+mj-ea"/>
              <a:ea typeface="+mj-ea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298" y="1500174"/>
            <a:ext cx="1571636" cy="3698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个人信息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2000240"/>
            <a:ext cx="29289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+mn-ea"/>
                <a:ea typeface="+mn-ea"/>
              </a:rPr>
              <a:t>姓名：谢丽红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性别：女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出生年月：</a:t>
            </a:r>
            <a:r>
              <a:rPr lang="en-US" altLang="zh-CN" sz="2000" dirty="0" smtClean="0"/>
              <a:t> 1988</a:t>
            </a:r>
            <a:r>
              <a:rPr lang="zh-CN" altLang="en-US" sz="2000" dirty="0" smtClean="0"/>
              <a:t>年</a:t>
            </a:r>
            <a:r>
              <a:rPr lang="en-US" altLang="zh-CN" sz="2000" dirty="0" smtClean="0"/>
              <a:t>12</a:t>
            </a:r>
            <a:r>
              <a:rPr lang="zh-CN" altLang="en-US" sz="2000" dirty="0" smtClean="0"/>
              <a:t>月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政治面貌：群众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毕业院校及专业：湖北经济学院本科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联系电话：</a:t>
            </a:r>
            <a:r>
              <a:rPr lang="en-US" altLang="zh-CN" sz="2000" dirty="0" smtClean="0">
                <a:latin typeface="+mn-ea"/>
                <a:ea typeface="+mn-ea"/>
              </a:rPr>
              <a:t>18152373610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43570" y="1500174"/>
            <a:ext cx="335758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工作经历及获得所获荣誉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1928803"/>
            <a:ext cx="371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+mn-ea"/>
                <a:ea typeface="+mn-ea"/>
              </a:rPr>
              <a:t>    2013</a:t>
            </a:r>
            <a:r>
              <a:rPr lang="zh-CN" altLang="en-US" sz="2000" dirty="0" smtClean="0">
                <a:latin typeface="+mn-ea"/>
                <a:ea typeface="+mn-ea"/>
              </a:rPr>
              <a:t>年至</a:t>
            </a:r>
            <a:r>
              <a:rPr lang="en-US" altLang="zh-CN" sz="2000" dirty="0" smtClean="0">
                <a:latin typeface="+mn-ea"/>
                <a:ea typeface="+mn-ea"/>
              </a:rPr>
              <a:t>2018</a:t>
            </a:r>
            <a:r>
              <a:rPr lang="zh-CN" altLang="en-US" sz="2000" dirty="0" smtClean="0">
                <a:latin typeface="+mn-ea"/>
                <a:ea typeface="+mn-ea"/>
              </a:rPr>
              <a:t>年</a:t>
            </a:r>
            <a:r>
              <a:rPr lang="en-US" altLang="zh-CN" sz="2000" dirty="0" smtClean="0">
                <a:latin typeface="+mn-ea"/>
                <a:ea typeface="+mn-ea"/>
              </a:rPr>
              <a:t>12</a:t>
            </a:r>
            <a:r>
              <a:rPr lang="zh-CN" altLang="en-US" sz="2000" dirty="0" smtClean="0">
                <a:latin typeface="+mn-ea"/>
                <a:ea typeface="+mn-ea"/>
              </a:rPr>
              <a:t>月就职于宁夏德泓崇耀经营管理有限责任公司；</a:t>
            </a:r>
            <a:r>
              <a:rPr lang="en-US" altLang="zh-CN" sz="2000" dirty="0" smtClean="0">
                <a:latin typeface="+mn-ea"/>
                <a:ea typeface="+mn-ea"/>
              </a:rPr>
              <a:t>2019</a:t>
            </a:r>
            <a:r>
              <a:rPr lang="zh-CN" altLang="en-US" sz="2000" dirty="0" smtClean="0">
                <a:latin typeface="+mn-ea"/>
                <a:ea typeface="+mn-ea"/>
              </a:rPr>
              <a:t>年</a:t>
            </a:r>
            <a:r>
              <a:rPr lang="en-US" altLang="zh-CN" sz="2000" dirty="0" smtClean="0">
                <a:latin typeface="+mn-ea"/>
                <a:ea typeface="+mn-ea"/>
              </a:rPr>
              <a:t>1</a:t>
            </a:r>
            <a:r>
              <a:rPr lang="zh-CN" altLang="en-US" sz="2000" dirty="0" smtClean="0">
                <a:latin typeface="+mn-ea"/>
                <a:ea typeface="+mn-ea"/>
              </a:rPr>
              <a:t>月至</a:t>
            </a:r>
            <a:r>
              <a:rPr lang="en-US" altLang="zh-CN" sz="2000" dirty="0" smtClean="0">
                <a:latin typeface="+mn-ea"/>
                <a:ea typeface="+mn-ea"/>
              </a:rPr>
              <a:t>2023</a:t>
            </a:r>
            <a:r>
              <a:rPr lang="zh-CN" altLang="en-US" sz="2000" dirty="0" smtClean="0">
                <a:latin typeface="+mn-ea"/>
                <a:ea typeface="+mn-ea"/>
              </a:rPr>
              <a:t>年</a:t>
            </a:r>
            <a:r>
              <a:rPr lang="en-US" altLang="zh-CN" sz="2000" dirty="0" smtClean="0">
                <a:latin typeface="+mn-ea"/>
                <a:ea typeface="+mn-ea"/>
              </a:rPr>
              <a:t>5</a:t>
            </a:r>
            <a:r>
              <a:rPr lang="zh-CN" altLang="en-US" sz="2000" dirty="0" smtClean="0">
                <a:latin typeface="+mn-ea"/>
                <a:ea typeface="+mn-ea"/>
              </a:rPr>
              <a:t>月在平罗工业园区人民调解委员会从事专职调解员；</a:t>
            </a:r>
            <a:r>
              <a:rPr lang="en-US" altLang="zh-CN" sz="2000" dirty="0" smtClean="0">
                <a:latin typeface="+mn-ea"/>
                <a:ea typeface="+mn-ea"/>
              </a:rPr>
              <a:t>2023</a:t>
            </a:r>
            <a:r>
              <a:rPr lang="zh-CN" altLang="en-US" sz="2000" dirty="0" smtClean="0">
                <a:latin typeface="+mn-ea"/>
                <a:ea typeface="+mn-ea"/>
              </a:rPr>
              <a:t>年</a:t>
            </a:r>
            <a:r>
              <a:rPr lang="en-US" altLang="zh-CN" sz="2000" dirty="0" smtClean="0">
                <a:latin typeface="+mn-ea"/>
                <a:ea typeface="+mn-ea"/>
              </a:rPr>
              <a:t>6</a:t>
            </a:r>
            <a:r>
              <a:rPr lang="zh-CN" altLang="en-US" sz="2000" dirty="0" smtClean="0">
                <a:latin typeface="+mn-ea"/>
                <a:ea typeface="+mn-ea"/>
              </a:rPr>
              <a:t>月至今在平罗县诉前人民调解委员会从事专职调解员。</a:t>
            </a:r>
          </a:p>
          <a:p>
            <a:r>
              <a:rPr lang="zh-CN" altLang="en-US" sz="2000" b="1" dirty="0" smtClean="0">
                <a:latin typeface="+mn-ea"/>
                <a:ea typeface="+mn-ea"/>
              </a:rPr>
              <a:t>擅长</a:t>
            </a:r>
            <a:r>
              <a:rPr lang="zh-CN" altLang="en-US" sz="2000" dirty="0" smtClean="0">
                <a:latin typeface="+mn-ea"/>
                <a:ea typeface="+mn-ea"/>
              </a:rPr>
              <a:t>：各类合同纠纷及侵权纠纷等。 </a:t>
            </a:r>
            <a:endParaRPr lang="en-US" altLang="zh-CN" sz="2000" dirty="0" smtClean="0">
              <a:latin typeface="+mn-ea"/>
              <a:ea typeface="+mn-ea"/>
            </a:endParaRPr>
          </a:p>
        </p:txBody>
      </p:sp>
      <p:pic>
        <p:nvPicPr>
          <p:cNvPr id="9" name="图片 8" descr="cd9eeba6094e3893cefbfde415a79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00174"/>
            <a:ext cx="187009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57158" y="857232"/>
          <a:ext cx="8429682" cy="561797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714884"/>
                <a:gridCol w="2144653"/>
                <a:gridCol w="1668064"/>
                <a:gridCol w="1757428"/>
                <a:gridCol w="2144653"/>
              </a:tblGrid>
              <a:tr h="22471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/>
                        <a:t>序号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/>
                        <a:t>调解员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/>
                        <a:t>时间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/>
                        <a:t>收案数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/>
                        <a:t>调解成功数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</a:tr>
              <a:tr h="224719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/>
                        <a:t>李永平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1</a:t>
                      </a:r>
                      <a:r>
                        <a:rPr lang="zh-CN" altLang="en-US" sz="1400" u="none" strike="noStrike"/>
                        <a:t>月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40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18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</a:tr>
              <a:tr h="2247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2</a:t>
                      </a:r>
                      <a:r>
                        <a:rPr lang="zh-CN" altLang="en-US" sz="1400" u="none" strike="noStrike" dirty="0"/>
                        <a:t>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47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47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</a:tr>
              <a:tr h="2247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3</a:t>
                      </a:r>
                      <a:r>
                        <a:rPr lang="zh-CN" altLang="en-US" sz="1400" u="none" strike="noStrike" dirty="0"/>
                        <a:t>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75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49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</a:tr>
              <a:tr h="2247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4</a:t>
                      </a:r>
                      <a:r>
                        <a:rPr lang="zh-CN" altLang="en-US" sz="1400" u="none" strike="noStrike" dirty="0"/>
                        <a:t>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64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41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</a:tr>
              <a:tr h="2247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5</a:t>
                      </a:r>
                      <a:r>
                        <a:rPr lang="zh-CN" altLang="en-US" sz="1400" u="none" strike="noStrike"/>
                        <a:t>月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51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49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</a:tr>
              <a:tr h="2247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6</a:t>
                      </a:r>
                      <a:r>
                        <a:rPr lang="zh-CN" altLang="en-US" sz="1400" u="none" strike="noStrike"/>
                        <a:t>月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82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53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</a:tr>
              <a:tr h="2247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7</a:t>
                      </a:r>
                      <a:r>
                        <a:rPr lang="zh-CN" altLang="en-US" sz="1400" u="none" strike="noStrike" dirty="0"/>
                        <a:t>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72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54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</a:tr>
              <a:tr h="2247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8</a:t>
                      </a:r>
                      <a:r>
                        <a:rPr lang="zh-CN" altLang="en-US" sz="1400" u="none" strike="noStrike" dirty="0"/>
                        <a:t>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30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44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</a:tr>
              <a:tr h="224719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/>
                        <a:t>吴金萍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1</a:t>
                      </a:r>
                      <a:r>
                        <a:rPr lang="zh-CN" altLang="en-US" sz="1400" u="none" strike="noStrike"/>
                        <a:t>月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22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26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</a:tr>
              <a:tr h="2247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2</a:t>
                      </a:r>
                      <a:r>
                        <a:rPr lang="zh-CN" altLang="en-US" sz="1400" u="none" strike="noStrike" dirty="0"/>
                        <a:t>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56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51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</a:tr>
              <a:tr h="2247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3</a:t>
                      </a:r>
                      <a:r>
                        <a:rPr lang="zh-CN" altLang="en-US" sz="1400" u="none" strike="noStrike" dirty="0"/>
                        <a:t>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90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48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</a:tr>
              <a:tr h="2247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4</a:t>
                      </a:r>
                      <a:r>
                        <a:rPr lang="zh-CN" altLang="en-US" sz="1400" u="none" strike="noStrike" dirty="0"/>
                        <a:t>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69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50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</a:tr>
              <a:tr h="2247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5</a:t>
                      </a:r>
                      <a:r>
                        <a:rPr lang="zh-CN" altLang="en-US" sz="1400" u="none" strike="noStrike"/>
                        <a:t>月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54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55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</a:tr>
              <a:tr h="2247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6</a:t>
                      </a:r>
                      <a:r>
                        <a:rPr lang="zh-CN" altLang="en-US" sz="1400" u="none" strike="noStrike"/>
                        <a:t>月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64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53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</a:tr>
              <a:tr h="2247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7</a:t>
                      </a:r>
                      <a:r>
                        <a:rPr lang="zh-CN" altLang="en-US" sz="1400" u="none" strike="noStrike"/>
                        <a:t>月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65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62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</a:tr>
              <a:tr h="2247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8</a:t>
                      </a:r>
                      <a:r>
                        <a:rPr lang="zh-CN" altLang="en-US" sz="1400" u="none" strike="noStrike"/>
                        <a:t>月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50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62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</a:tr>
              <a:tr h="224719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/>
                        <a:t>王卫新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1</a:t>
                      </a:r>
                      <a:r>
                        <a:rPr lang="zh-CN" altLang="en-US" sz="1400" u="none" strike="noStrike"/>
                        <a:t>月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18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</a:tr>
              <a:tr h="2247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2</a:t>
                      </a:r>
                      <a:r>
                        <a:rPr lang="zh-CN" altLang="en-US" sz="1400" u="none" strike="noStrike"/>
                        <a:t>月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60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44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</a:tr>
              <a:tr h="2247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3</a:t>
                      </a:r>
                      <a:r>
                        <a:rPr lang="zh-CN" altLang="en-US" sz="1400" u="none" strike="noStrike"/>
                        <a:t>月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92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54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</a:tr>
              <a:tr h="224719">
                <a:tc vMerge="1"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4</a:t>
                      </a:r>
                      <a:r>
                        <a:rPr lang="zh-CN" altLang="en-US" sz="1400" u="none" strike="noStrike"/>
                        <a:t>月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102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42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</a:tr>
              <a:tr h="2247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5</a:t>
                      </a:r>
                      <a:r>
                        <a:rPr lang="zh-CN" altLang="en-US" sz="1400" u="none" strike="noStrike"/>
                        <a:t>月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57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44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</a:tr>
              <a:tr h="2247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6</a:t>
                      </a:r>
                      <a:r>
                        <a:rPr lang="zh-CN" altLang="en-US" sz="1400" u="none" strike="noStrike"/>
                        <a:t>月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91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60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</a:tr>
              <a:tr h="2247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7</a:t>
                      </a:r>
                      <a:r>
                        <a:rPr lang="zh-CN" altLang="en-US" sz="1400" u="none" strike="noStrike"/>
                        <a:t>月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121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59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</a:tr>
              <a:tr h="2247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8</a:t>
                      </a:r>
                      <a:r>
                        <a:rPr lang="zh-CN" altLang="en-US" sz="1400" u="none" strike="noStrike"/>
                        <a:t>月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98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61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仿宋_GB2312"/>
                      </a:endParaRPr>
                    </a:p>
                  </a:txBody>
                  <a:tcPr marL="3739" marR="3739" marT="3739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8662" y="285728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+mn-ea"/>
                <a:ea typeface="+mn-ea"/>
              </a:rPr>
              <a:t>2023</a:t>
            </a:r>
            <a:r>
              <a:rPr lang="zh-CN" altLang="en-US" sz="2400" b="1" dirty="0" smtClean="0">
                <a:latin typeface="+mn-ea"/>
                <a:ea typeface="+mn-ea"/>
              </a:rPr>
              <a:t>年</a:t>
            </a:r>
            <a:r>
              <a:rPr lang="en-US" altLang="zh-CN" sz="2400" b="1" dirty="0" smtClean="0">
                <a:latin typeface="+mn-ea"/>
                <a:ea typeface="+mn-ea"/>
              </a:rPr>
              <a:t>1-8</a:t>
            </a:r>
            <a:r>
              <a:rPr lang="zh-CN" altLang="en-US" sz="2400" b="1" dirty="0" smtClean="0">
                <a:latin typeface="+mn-ea"/>
                <a:ea typeface="+mn-ea"/>
              </a:rPr>
              <a:t>月诉前调解案件统计表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</TotalTime>
  <Words>1034</Words>
  <Application>WPS 演示</Application>
  <PresentationFormat>全屏显示(4:3)</PresentationFormat>
  <Paragraphs>258</Paragraphs>
  <Slides>11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马琼</dc:creator>
  <cp:lastModifiedBy>马琼</cp:lastModifiedBy>
  <cp:revision>156</cp:revision>
  <dcterms:created xsi:type="dcterms:W3CDTF">2022-05-10T02:51:00Z</dcterms:created>
  <dcterms:modified xsi:type="dcterms:W3CDTF">2023-09-20T07:13:48Z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18F10AA90B5742E687D055C16CF9143C</vt:lpwstr>
  </property>
  <property fmtid="{D5CDD505-2E9C-101B-9397-08002B2CF9AE}" pid="3" name="KSOProductBuildVer">
    <vt:lpwstr>2052-10.8.2.6613</vt:lpwstr>
  </property>
</Properties>
</file>